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6115"/>
  </p:normalViewPr>
  <p:slideViewPr>
    <p:cSldViewPr snapToGrid="0">
      <p:cViewPr>
        <p:scale>
          <a:sx n="106" d="100"/>
          <a:sy n="106" d="100"/>
        </p:scale>
        <p:origin x="9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445F-EDDF-4172-93D1-D8BD7507F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6F9EC-F406-8284-F3B3-CA7576B1D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15F90-31BC-2885-7D2D-8A4640DB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2DB05-36F9-C4D3-704E-B93C9969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1A628-E4BE-34B0-A8BB-F3D17C02A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3AC7-2F82-2C5C-7EC3-F4318617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761EF-E16A-D725-865B-BA5419EB9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8769-B515-4305-1BA5-1CEE4154F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BB08C-9BC3-A129-7E96-75C0A22D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9106F-35C0-298C-F4FB-E1302A9D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5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F5208-7864-092C-7F5D-4077ED49B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40BD8B-8E23-A96C-13E2-C94F76515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715A4-5658-3FE5-4B62-FD3742B68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ADAA7-E7B7-376C-34C3-1FD2E306D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74CC3-C265-9B2F-AC50-8DD21486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8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9F72-47CA-9B4D-3096-7434497E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AC12-FBB1-9FFA-0513-3ACF10536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9E28-DA1E-F8D4-CBD3-577DBD51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6D78-74E1-A505-5B60-25B6983A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93FA6-2076-237B-1805-2FFF3EBEC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9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80AD-80D2-8880-7ED1-4F97369E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9F601-B7DB-616A-05AE-536AE7F4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0ADD2-48B9-84A1-F767-1B45F3807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C1185-19E4-BEE2-C2CC-F1DF439A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11035-73B5-6E40-6C44-709022CB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8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A18E-A1D6-017E-A896-68A0E3AA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694B-B135-D13B-ED6B-40F6CA464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07308-1C44-E90F-6C4D-B7198A149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628D6-E06B-0827-D7C8-AB4C3347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87AB8-E69D-BBE9-9D1D-86C0663C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FE569-A168-91AF-5C14-2E551D84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8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1EBD-EEB1-27FB-0EC3-A06B306F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CD6E0-1B1D-2BF0-7275-403787810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9733B-804B-BCE7-BEFB-4F1090209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B5385-C7F7-BD0D-E166-C86D9216B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4935B-83AA-0494-8007-06C57D1FC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9DFFC-2C01-C662-146B-74DC2927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ACB32-83CA-BF8F-1927-4511569A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AF8AE8-5DD5-0540-178D-EBEF6DD5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2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B31B-3B77-9ED5-D5CC-FE80A1C5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4219C7-EC02-98C4-4AD3-07C4D92B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58B9D-CF6F-C7DA-8C3B-B3FC1BBC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E31BF-6E87-EBB4-E31F-C73BF157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1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64D8F-9612-8C86-528C-E05DE57C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9FCA6-A983-8C5E-F51F-865B64E3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DED67-4C49-EE09-FCFF-9B11C9F5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0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58AC-8F8B-59FD-D062-408983E6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3A206-8483-0404-6DAD-8A339EBD6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02CE0-22C1-E2C6-F636-22C05A317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CAA72-23C8-C578-630D-C0F55066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3D44D-08BD-4C86-22B1-1556A3A7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540C8-5BA3-CD2B-EEEF-F57E0BE7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5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4FA9-7D50-38A9-B34F-9C0F88B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328C8-1389-7CA7-04AC-6045895E0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CB13A-42A7-C9F6-AD52-54F3788BE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C68C4-8B90-0693-7E46-9DF851FE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68274-AD82-3E0C-21C6-65464897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980BB-068C-DEDC-2F77-9756835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6B34E-0633-2972-9523-385A98D2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330DD-8FF9-3D4B-9BA4-47FA78A7F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1D2E8-DAF0-798A-1CB8-18CE51735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933C4D-2E0B-B54B-A80F-F5510D3F037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7E3A2-D983-6B3D-62A9-E0A1805D7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193BD-9A7D-5D48-C849-5F398A17D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2AC7C1-DA94-2340-BDD0-5E01BF353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9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Best Movies of the Decade (2010-2019)">
            <a:extLst>
              <a:ext uri="{FF2B5EF4-FFF2-40B4-BE49-F238E27FC236}">
                <a16:creationId xmlns:a16="http://schemas.microsoft.com/office/drawing/2014/main" id="{AEB0B188-2513-D9F4-48DE-DCCB2E8DE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CD9F4C-A8BE-A2EF-4076-C1621C2910B9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6C0FE-420E-AA5D-165A-D20B5450C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Predicting Movie Success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318CE-3942-4482-B86A-507FA569E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Vikram Vasan</a:t>
            </a:r>
          </a:p>
        </p:txBody>
      </p:sp>
    </p:spTree>
    <p:extLst>
      <p:ext uri="{BB962C8B-B14F-4D97-AF65-F5344CB8AC3E}">
        <p14:creationId xmlns:p14="http://schemas.microsoft.com/office/powerpoint/2010/main" val="183468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AAE7-9759-3CAA-9E15-6D997B19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6329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		     45,466 movies from 1874 to 2017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3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		     26,024,289 ratings from 270,896 users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Db - Wikipedia">
            <a:extLst>
              <a:ext uri="{FF2B5EF4-FFF2-40B4-BE49-F238E27FC236}">
                <a16:creationId xmlns:a16="http://schemas.microsoft.com/office/drawing/2014/main" id="{2A696757-531A-1415-C3FB-0DA27C5B3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8416"/>
            <a:ext cx="2049966" cy="10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C233EF-4234-C9BA-4158-F0B94943FAA2}"/>
              </a:ext>
            </a:extLst>
          </p:cNvPr>
          <p:cNvSpPr/>
          <p:nvPr/>
        </p:nvSpPr>
        <p:spPr>
          <a:xfrm>
            <a:off x="838200" y="2111111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8AB0C-07E2-6E9E-86D0-BCD13982C466}"/>
              </a:ext>
            </a:extLst>
          </p:cNvPr>
          <p:cNvSpPr/>
          <p:nvPr/>
        </p:nvSpPr>
        <p:spPr>
          <a:xfrm>
            <a:off x="1650380" y="2111110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2789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8CEFF-FE4F-A38D-DBFA-F76EB5671FE6}"/>
              </a:ext>
            </a:extLst>
          </p:cNvPr>
          <p:cNvSpPr/>
          <p:nvPr/>
        </p:nvSpPr>
        <p:spPr>
          <a:xfrm>
            <a:off x="2462560" y="2111110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F45BB-B511-708D-D115-3B416D610FF0}"/>
              </a:ext>
            </a:extLst>
          </p:cNvPr>
          <p:cNvSpPr/>
          <p:nvPr/>
        </p:nvSpPr>
        <p:spPr>
          <a:xfrm>
            <a:off x="3274740" y="2111110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8F467F-84B2-AAAB-09F5-9A7EEFEFA595}"/>
              </a:ext>
            </a:extLst>
          </p:cNvPr>
          <p:cNvSpPr/>
          <p:nvPr/>
        </p:nvSpPr>
        <p:spPr>
          <a:xfrm>
            <a:off x="4086920" y="2111109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DF906D-021A-9E0F-E4FE-1C672DE3D4FC}"/>
              </a:ext>
            </a:extLst>
          </p:cNvPr>
          <p:cNvSpPr/>
          <p:nvPr/>
        </p:nvSpPr>
        <p:spPr>
          <a:xfrm>
            <a:off x="4899100" y="2111109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7292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9B7B3A-3DED-CE94-4C9B-C9D21D9172FB}"/>
              </a:ext>
            </a:extLst>
          </p:cNvPr>
          <p:cNvSpPr/>
          <p:nvPr/>
        </p:nvSpPr>
        <p:spPr>
          <a:xfrm>
            <a:off x="5711280" y="2111108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D599EA-558B-6761-9618-84D841CBD7E4}"/>
              </a:ext>
            </a:extLst>
          </p:cNvPr>
          <p:cNvSpPr/>
          <p:nvPr/>
        </p:nvSpPr>
        <p:spPr>
          <a:xfrm>
            <a:off x="6523460" y="2111108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0E5489-F1BD-D6AD-EC68-8904F113845C}"/>
              </a:ext>
            </a:extLst>
          </p:cNvPr>
          <p:cNvSpPr/>
          <p:nvPr/>
        </p:nvSpPr>
        <p:spPr>
          <a:xfrm>
            <a:off x="7335640" y="2111108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5301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18695-03F6-D68A-BC47-16A804715F7E}"/>
              </a:ext>
            </a:extLst>
          </p:cNvPr>
          <p:cNvSpPr/>
          <p:nvPr/>
        </p:nvSpPr>
        <p:spPr>
          <a:xfrm>
            <a:off x="8147820" y="2111107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9D4CF3-4318-8EF0-211E-C41853BCB11D}"/>
              </a:ext>
            </a:extLst>
          </p:cNvPr>
          <p:cNvSpPr/>
          <p:nvPr/>
        </p:nvSpPr>
        <p:spPr>
          <a:xfrm>
            <a:off x="8960000" y="2111107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693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D51BA1-110A-FABE-1ED3-5AD7B1C955E3}"/>
              </a:ext>
            </a:extLst>
          </p:cNvPr>
          <p:cNvSpPr/>
          <p:nvPr/>
        </p:nvSpPr>
        <p:spPr>
          <a:xfrm>
            <a:off x="9772180" y="2111107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488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D8FAF2-5AD8-DF8D-74B7-E21E041E8FEA}"/>
              </a:ext>
            </a:extLst>
          </p:cNvPr>
          <p:cNvSpPr/>
          <p:nvPr/>
        </p:nvSpPr>
        <p:spPr>
          <a:xfrm>
            <a:off x="10584360" y="2111106"/>
            <a:ext cx="756424" cy="5129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4021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D1625C-BE70-F4C2-72BF-F61493C1F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38200" y="2761981"/>
            <a:ext cx="750101" cy="111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8D68FD1-B582-24E1-066B-309CF40BA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650380" y="2761980"/>
            <a:ext cx="750101" cy="111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F56B9308-0F21-BDE8-AEAC-FD70B10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2462559" y="2761980"/>
            <a:ext cx="750100" cy="111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A46952D-28B9-EAF7-2194-F0BF11DF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297968" y="2782197"/>
            <a:ext cx="722988" cy="10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48C62B19-A38B-2B7C-C20F-61428B26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4103638" y="2782197"/>
            <a:ext cx="722988" cy="10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F4CCF06E-E514-139D-2CE8-7BE92EAB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4912651" y="2782197"/>
            <a:ext cx="722988" cy="10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5A06F61D-668E-FC82-1DCD-BD27C576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5724831" y="2782197"/>
            <a:ext cx="722988" cy="10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A9EAE06A-C53A-2727-6619-766258AAF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6544061" y="2782197"/>
            <a:ext cx="722988" cy="10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28112C05-32EB-3680-1102-EF32C831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/>
        </p:blipFill>
        <p:spPr bwMode="auto">
          <a:xfrm>
            <a:off x="7352358" y="2782197"/>
            <a:ext cx="722988" cy="10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CBB06AB-48C3-835C-A4CC-A6242DE8B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/>
          <a:srcRect/>
          <a:stretch/>
        </p:blipFill>
        <p:spPr bwMode="auto">
          <a:xfrm>
            <a:off x="8164538" y="2782197"/>
            <a:ext cx="722988" cy="10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734D0F5D-6FBB-4F3C-DFF2-9851A58B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/>
        </p:blipFill>
        <p:spPr bwMode="auto">
          <a:xfrm>
            <a:off x="8972835" y="2782197"/>
            <a:ext cx="722988" cy="10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1AE70095-C813-86F0-F2D5-12054A37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/>
          <a:stretch/>
        </p:blipFill>
        <p:spPr bwMode="auto">
          <a:xfrm>
            <a:off x="9788900" y="2782197"/>
            <a:ext cx="722988" cy="10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442E95BC-B54D-E873-B522-533450F74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/>
        </p:blipFill>
        <p:spPr bwMode="auto">
          <a:xfrm>
            <a:off x="10601078" y="2782197"/>
            <a:ext cx="722988" cy="10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4E80B3-BBC0-404F-B8D6-54A0928A068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68818"/>
          <a:stretch/>
        </p:blipFill>
        <p:spPr>
          <a:xfrm>
            <a:off x="8198750" y="769728"/>
            <a:ext cx="1453376" cy="850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D348B6-8EE8-0143-015B-573AC915463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6113"/>
          <a:stretch/>
        </p:blipFill>
        <p:spPr>
          <a:xfrm>
            <a:off x="9770476" y="769728"/>
            <a:ext cx="1579446" cy="850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FDDC3D5-E521-F005-E414-E8199C2D3670}"/>
              </a:ext>
            </a:extLst>
          </p:cNvPr>
          <p:cNvSpPr/>
          <p:nvPr/>
        </p:nvSpPr>
        <p:spPr>
          <a:xfrm>
            <a:off x="838200" y="4246274"/>
            <a:ext cx="756424" cy="5129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7F4DE2-5332-C98F-E564-18B9136D3B8E}"/>
              </a:ext>
            </a:extLst>
          </p:cNvPr>
          <p:cNvSpPr/>
          <p:nvPr/>
        </p:nvSpPr>
        <p:spPr>
          <a:xfrm>
            <a:off x="1650380" y="4246273"/>
            <a:ext cx="756424" cy="5129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994C0C-A59B-E157-DEEC-722BDF8E10C7}"/>
              </a:ext>
            </a:extLst>
          </p:cNvPr>
          <p:cNvSpPr/>
          <p:nvPr/>
        </p:nvSpPr>
        <p:spPr>
          <a:xfrm>
            <a:off x="3274740" y="4246273"/>
            <a:ext cx="756424" cy="5129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1973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0646ED-CC72-FF6E-5177-257AD42BF341}"/>
              </a:ext>
            </a:extLst>
          </p:cNvPr>
          <p:cNvSpPr/>
          <p:nvPr/>
        </p:nvSpPr>
        <p:spPr>
          <a:xfrm>
            <a:off x="4086920" y="4246272"/>
            <a:ext cx="756424" cy="5129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2705B7-4AF2-BF73-89F8-D307C6FB3511}"/>
              </a:ext>
            </a:extLst>
          </p:cNvPr>
          <p:cNvSpPr/>
          <p:nvPr/>
        </p:nvSpPr>
        <p:spPr>
          <a:xfrm>
            <a:off x="4899100" y="4246272"/>
            <a:ext cx="756424" cy="5129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61D982-2AC3-D9C9-47CA-54E55208C596}"/>
              </a:ext>
            </a:extLst>
          </p:cNvPr>
          <p:cNvSpPr/>
          <p:nvPr/>
        </p:nvSpPr>
        <p:spPr>
          <a:xfrm>
            <a:off x="6523460" y="4246271"/>
            <a:ext cx="756424" cy="5129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901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FC36DA-43C4-77F9-C0D8-8E55AE41CEBE}"/>
              </a:ext>
            </a:extLst>
          </p:cNvPr>
          <p:cNvSpPr/>
          <p:nvPr/>
        </p:nvSpPr>
        <p:spPr>
          <a:xfrm>
            <a:off x="7335640" y="4246271"/>
            <a:ext cx="756424" cy="5129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4698F7-D543-20C4-B54B-8AF43E7FD888}"/>
              </a:ext>
            </a:extLst>
          </p:cNvPr>
          <p:cNvSpPr/>
          <p:nvPr/>
        </p:nvSpPr>
        <p:spPr>
          <a:xfrm>
            <a:off x="8960000" y="4246270"/>
            <a:ext cx="756424" cy="5129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658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AFBEC39-F3EA-5655-FCAE-EBB46F3D4A6F}"/>
              </a:ext>
            </a:extLst>
          </p:cNvPr>
          <p:cNvSpPr/>
          <p:nvPr/>
        </p:nvSpPr>
        <p:spPr>
          <a:xfrm>
            <a:off x="9772180" y="4246270"/>
            <a:ext cx="756424" cy="5129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id="{AA0BD2D3-EB1E-89BE-9D50-D81C1D8E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/>
          <a:srcRect/>
          <a:stretch/>
        </p:blipFill>
        <p:spPr bwMode="auto">
          <a:xfrm>
            <a:off x="839187" y="4897144"/>
            <a:ext cx="748127" cy="111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DE3B6D74-AFCC-E7C2-6824-547F4815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3297968" y="4928672"/>
            <a:ext cx="722988" cy="10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76B36C40-4850-5D32-97D8-982A3672D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/>
          <a:srcRect/>
          <a:stretch/>
        </p:blipFill>
        <p:spPr bwMode="auto">
          <a:xfrm>
            <a:off x="4103638" y="4936099"/>
            <a:ext cx="722988" cy="104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id="{E63F9F21-7BD0-2C65-6E88-D857E4746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4061" y="4927918"/>
            <a:ext cx="722988" cy="10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99491BC1-0C53-1649-F8CB-3F0AA90A1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/>
          <a:srcRect/>
          <a:stretch/>
        </p:blipFill>
        <p:spPr bwMode="auto">
          <a:xfrm>
            <a:off x="8974748" y="4917360"/>
            <a:ext cx="719162" cy="10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Rectangle 2047">
            <a:extLst>
              <a:ext uri="{FF2B5EF4-FFF2-40B4-BE49-F238E27FC236}">
                <a16:creationId xmlns:a16="http://schemas.microsoft.com/office/drawing/2014/main" id="{2B466464-B365-3C2F-2D5A-36A1AC244C0D}"/>
              </a:ext>
            </a:extLst>
          </p:cNvPr>
          <p:cNvSpPr/>
          <p:nvPr/>
        </p:nvSpPr>
        <p:spPr>
          <a:xfrm>
            <a:off x="10584360" y="4021485"/>
            <a:ext cx="756424" cy="512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E87B51B7-E564-E836-3977-EE08A3F301C3}"/>
              </a:ext>
            </a:extLst>
          </p:cNvPr>
          <p:cNvSpPr/>
          <p:nvPr/>
        </p:nvSpPr>
        <p:spPr>
          <a:xfrm>
            <a:off x="8147820" y="4021484"/>
            <a:ext cx="756424" cy="512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3C0F9044-B1A8-631B-AE7A-8DB9F57FFB9E}"/>
              </a:ext>
            </a:extLst>
          </p:cNvPr>
          <p:cNvSpPr/>
          <p:nvPr/>
        </p:nvSpPr>
        <p:spPr>
          <a:xfrm>
            <a:off x="5711280" y="4021483"/>
            <a:ext cx="756424" cy="512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81B10012-E34B-5033-CA33-69346C05C018}"/>
              </a:ext>
            </a:extLst>
          </p:cNvPr>
          <p:cNvSpPr/>
          <p:nvPr/>
        </p:nvSpPr>
        <p:spPr>
          <a:xfrm>
            <a:off x="2459397" y="4021482"/>
            <a:ext cx="756424" cy="512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F097115A-A80A-B017-5878-46B468FC8ECB}"/>
              </a:ext>
            </a:extLst>
          </p:cNvPr>
          <p:cNvSpPr txBox="1"/>
          <p:nvPr/>
        </p:nvSpPr>
        <p:spPr>
          <a:xfrm>
            <a:off x="807160" y="5994040"/>
            <a:ext cx="81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Directing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6EC474F5-8F28-E157-ED17-956A1EA6B5A1}"/>
              </a:ext>
            </a:extLst>
          </p:cNvPr>
          <p:cNvSpPr txBox="1"/>
          <p:nvPr/>
        </p:nvSpPr>
        <p:spPr>
          <a:xfrm>
            <a:off x="3261293" y="5993434"/>
            <a:ext cx="81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2C939F1-325B-FDBA-BC1C-19392DE51D41}"/>
              </a:ext>
            </a:extLst>
          </p:cNvPr>
          <p:cNvSpPr txBox="1"/>
          <p:nvPr/>
        </p:nvSpPr>
        <p:spPr>
          <a:xfrm>
            <a:off x="6495581" y="5993434"/>
            <a:ext cx="964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Production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3951690F-0D91-7704-3F7B-F5CDDF0CC4CD}"/>
              </a:ext>
            </a:extLst>
          </p:cNvPr>
          <p:cNvSpPr txBox="1"/>
          <p:nvPr/>
        </p:nvSpPr>
        <p:spPr>
          <a:xfrm>
            <a:off x="8956454" y="5993434"/>
            <a:ext cx="73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2313614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28E15-CD14-81C0-DEF0-D09C013C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Techniques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E6EF3-C7A7-B7A0-1D51-CC9DC221F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700" dirty="0"/>
          </a:p>
          <a:p>
            <a:r>
              <a:rPr lang="en-US" sz="1700" dirty="0"/>
              <a:t>Class Weighting</a:t>
            </a:r>
          </a:p>
          <a:p>
            <a:pPr lvl="1"/>
            <a:r>
              <a:rPr lang="en-US" sz="1700" dirty="0"/>
              <a:t>Accounts for unequal class distribution</a:t>
            </a:r>
          </a:p>
          <a:p>
            <a:pPr lvl="1"/>
            <a:endParaRPr lang="en-US" sz="1700" dirty="0"/>
          </a:p>
          <a:p>
            <a:r>
              <a:rPr lang="en-US" sz="1700" dirty="0"/>
              <a:t>Positional Encodings</a:t>
            </a:r>
          </a:p>
          <a:p>
            <a:pPr lvl="1"/>
            <a:r>
              <a:rPr lang="en-US" sz="1700" dirty="0"/>
              <a:t>Learns order-sensitive relationships</a:t>
            </a:r>
          </a:p>
          <a:p>
            <a:pPr lvl="1"/>
            <a:endParaRPr lang="en-US" sz="1700" dirty="0"/>
          </a:p>
          <a:p>
            <a:r>
              <a:rPr lang="en-US" sz="1700" dirty="0"/>
              <a:t>Attention Pooling</a:t>
            </a:r>
          </a:p>
          <a:p>
            <a:pPr lvl="1"/>
            <a:r>
              <a:rPr lang="en-US" sz="1700" dirty="0"/>
              <a:t>Focuses on the most informative pieces</a:t>
            </a:r>
          </a:p>
        </p:txBody>
      </p:sp>
      <p:pic>
        <p:nvPicPr>
          <p:cNvPr id="8" name="Picture 7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E981A16B-299C-FC53-9BB8-F0DADF64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740458"/>
            <a:ext cx="5458968" cy="53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21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AC33F-96E6-437F-0856-630A8508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40080"/>
            <a:ext cx="5625485" cy="14813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Preliminary Results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9DDD4-D06F-1CB2-EFE5-99764506AE8C}"/>
              </a:ext>
            </a:extLst>
          </p:cNvPr>
          <p:cNvSpPr txBox="1"/>
          <p:nvPr/>
        </p:nvSpPr>
        <p:spPr>
          <a:xfrm>
            <a:off x="6256421" y="6326204"/>
            <a:ext cx="5935579" cy="5317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Proximity Score: c</a:t>
            </a:r>
            <a:r>
              <a:rPr lang="en-US" sz="1600" b="0" i="0" u="none" strike="noStrike" dirty="0">
                <a:effectLst/>
              </a:rPr>
              <a:t>aptures how close predictions are to true labels by normalizing the mean absolute error relative to the label range</a:t>
            </a:r>
            <a:r>
              <a:rPr lang="en-US" sz="1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A8EC7-B473-772C-71F8-11525AE9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8168" y="2642985"/>
            <a:ext cx="10375664" cy="33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19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97</Words>
  <Application>Microsoft Macintosh PowerPoint</Application>
  <PresentationFormat>Widescreen</PresentationFormat>
  <Paragraphs>47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Predicting Movie Success</vt:lpstr>
      <vt:lpstr>PowerPoint Presentation</vt:lpstr>
      <vt:lpstr>Techniques</vt:lpstr>
      <vt:lpstr>Preliminary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Vikram Vasan</dc:creator>
  <cp:lastModifiedBy>Vikram Vasan</cp:lastModifiedBy>
  <cp:revision>13</cp:revision>
  <dcterms:created xsi:type="dcterms:W3CDTF">2025-05-06T18:51:11Z</dcterms:created>
  <dcterms:modified xsi:type="dcterms:W3CDTF">2025-05-06T23:24:19Z</dcterms:modified>
</cp:coreProperties>
</file>